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7" r:id="rId5"/>
    <p:sldId id="260" r:id="rId6"/>
    <p:sldId id="268" r:id="rId7"/>
    <p:sldId id="262" r:id="rId8"/>
    <p:sldId id="269" r:id="rId9"/>
    <p:sldId id="261" r:id="rId10"/>
    <p:sldId id="270" r:id="rId11"/>
    <p:sldId id="263" r:id="rId12"/>
    <p:sldId id="271" r:id="rId13"/>
    <p:sldId id="264" r:id="rId14"/>
    <p:sldId id="272" r:id="rId15"/>
    <p:sldId id="265" r:id="rId16"/>
    <p:sldId id="273" r:id="rId17"/>
    <p:sldId id="266" r:id="rId18"/>
    <p:sldId id="274" r:id="rId19"/>
    <p:sldId id="284" r:id="rId20"/>
    <p:sldId id="283" r:id="rId21"/>
    <p:sldId id="259" r:id="rId2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D"/>
    <a:srgbClr val="011755"/>
    <a:srgbClr val="070D22"/>
    <a:srgbClr val="02020C"/>
    <a:srgbClr val="06121B"/>
    <a:srgbClr val="044C5D"/>
    <a:srgbClr val="1A365B"/>
    <a:srgbClr val="060A1B"/>
    <a:srgbClr val="02020D"/>
    <a:srgbClr val="051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202" y="54"/>
      </p:cViewPr>
      <p:guideLst>
        <p:guide orient="horz" pos="4009"/>
        <p:guide pos="30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22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60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8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4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71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5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7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24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6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07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F064-53EB-4AA0-8F3D-432A7CE8FD91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ABDC-7F93-464C-A1FC-9A43B4E8C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70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hyperlink" Target="https://github.com/Adriano1976/python-data-analysis-secret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244903D-2458-4A86-A1F3-5E77D27AE57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70D22"/>
          </a:solidFill>
          <a:ln>
            <a:solidFill>
              <a:srgbClr val="060A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8DF711-CC6F-4CCC-BA50-C9404D05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1" y="2864169"/>
            <a:ext cx="7000237" cy="700023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094A0E76-57F6-404B-82F7-64E43D0D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7330017"/>
            <a:ext cx="3048000" cy="33385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39238A-0CA4-4DDE-87B8-6DF5AD4D87C8}"/>
              </a:ext>
            </a:extLst>
          </p:cNvPr>
          <p:cNvSpPr txBox="1"/>
          <p:nvPr/>
        </p:nvSpPr>
        <p:spPr>
          <a:xfrm>
            <a:off x="609600" y="386470"/>
            <a:ext cx="8382000" cy="175432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Showcard Gothic" panose="04020904020102020604" pitchFamily="82" charset="0"/>
              </a:rPr>
              <a:t>Segredos da Análise de Dados com Python</a:t>
            </a:r>
            <a:endParaRPr lang="pt-B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howcard Gothic" panose="04020904020102020604" pitchFamily="8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82BA350-5727-4852-89F1-236D5D1B543B}"/>
              </a:ext>
            </a:extLst>
          </p:cNvPr>
          <p:cNvSpPr txBox="1"/>
          <p:nvPr/>
        </p:nvSpPr>
        <p:spPr>
          <a:xfrm>
            <a:off x="0" y="2355994"/>
            <a:ext cx="9601200" cy="58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3200" b="1" i="0" dirty="0">
                <a:ln/>
                <a:solidFill>
                  <a:schemeClr val="accent4"/>
                </a:solidFill>
                <a:latin typeface="Showcard Gothic" panose="04020904020102020604" pitchFamily="82" charset="0"/>
              </a:rPr>
              <a:t>Domine a Força dos dados</a:t>
            </a:r>
            <a:endParaRPr lang="pt-BR" sz="3200" b="1" dirty="0">
              <a:ln/>
              <a:solidFill>
                <a:schemeClr val="accent4"/>
              </a:solidFill>
              <a:latin typeface="Showcard Gothic" panose="04020904020102020604" pitchFamily="8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0B5C2F7-999C-4DA8-AC94-CBFDE70751A0}"/>
              </a:ext>
            </a:extLst>
          </p:cNvPr>
          <p:cNvSpPr txBox="1"/>
          <p:nvPr/>
        </p:nvSpPr>
        <p:spPr>
          <a:xfrm>
            <a:off x="2832099" y="11830355"/>
            <a:ext cx="3937001" cy="58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3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howcard Gothic" panose="04020904020102020604" pitchFamily="82" charset="0"/>
              </a:rPr>
              <a:t>ADRIANO SANTOS</a:t>
            </a:r>
            <a:endParaRPr lang="pt-BR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howcard Gothic" panose="04020904020102020604" pitchFamily="8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5F378B-049E-470A-ACD8-FC8DA7FCD123}"/>
              </a:ext>
            </a:extLst>
          </p:cNvPr>
          <p:cNvSpPr txBox="1"/>
          <p:nvPr/>
        </p:nvSpPr>
        <p:spPr>
          <a:xfrm>
            <a:off x="281761" y="10668529"/>
            <a:ext cx="9037675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2800" b="1" i="0" spc="50" dirty="0">
                <a:ln w="0"/>
                <a:solidFill>
                  <a:srgbClr val="FEFDFD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Aprenda quais são alguns comandos importantes e muito utilizados na hora de construir as análises dos dados.</a:t>
            </a:r>
            <a:endParaRPr lang="pt-BR" sz="2800" b="1" spc="50" dirty="0">
              <a:ln w="0"/>
              <a:solidFill>
                <a:srgbClr val="FEFDFD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42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Análise Exploratória de Dados (EDA)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190749"/>
            <a:ext cx="8381364" cy="57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096126"/>
            <a:ext cx="8280400" cy="2656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realizada uma análise estatística e visualização de dados. Primeiramente, a função `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display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é utilizada para exibir o resumo estatístico do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`dados` através do método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describe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()`, que fornece estatísticas descritivas como média, mediana, desvio padrão, entre outros. Em seguida, utilizando a biblioteca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matplotlib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`, é criada uma visualização da distribuição da coluna `Quantidade` do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. A função `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hist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gera um histograma desta coluna e, por fim, `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show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()` exibe o gráfico resultante.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C740FB-C72C-4D1E-894F-044AFEE5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1075"/>
            <a:ext cx="9601200" cy="5444252"/>
          </a:xfrm>
          <a:prstGeom prst="rect">
            <a:avLst/>
          </a:prstGeom>
        </p:spPr>
      </p:pic>
      <p:pic>
        <p:nvPicPr>
          <p:cNvPr id="10" name="logo_css">
            <a:extLst>
              <a:ext uri="{FF2B5EF4-FFF2-40B4-BE49-F238E27FC236}">
                <a16:creationId xmlns:a16="http://schemas.microsoft.com/office/drawing/2014/main" id="{B50F5BEF-77A8-4C0D-9C12-E2E21082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18256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Manipulação de Dados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1A85CEE-D9E1-49E5-A955-DEE9555B0B34}"/>
              </a:ext>
            </a:extLst>
          </p:cNvPr>
          <p:cNvSpPr txBox="1">
            <a:spLocks/>
          </p:cNvSpPr>
          <p:nvPr/>
        </p:nvSpPr>
        <p:spPr>
          <a:xfrm>
            <a:off x="890588" y="10058400"/>
            <a:ext cx="7747000" cy="1168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Transforme e manipule os dados para prepará-los para a análise.</a:t>
            </a:r>
          </a:p>
        </p:txBody>
      </p:sp>
    </p:spTree>
    <p:extLst>
      <p:ext uri="{BB962C8B-B14F-4D97-AF65-F5344CB8AC3E}">
        <p14:creationId xmlns:p14="http://schemas.microsoft.com/office/powerpoint/2010/main" val="330858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Manipulação de Dados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099"/>
            <a:ext cx="8381364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412273"/>
            <a:ext cx="8227518" cy="2718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utilizada a </a:t>
            </a:r>
            <a:r>
              <a:rPr lang="pt-BR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função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np.where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da </a:t>
            </a:r>
            <a:r>
              <a:rPr lang="pt-BR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biblioteca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NumPy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para criar uma nova coluna chamada `'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nova_coluna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'` no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`dados`, onde os valores são atribuídos como `'Alto'` se a `'Quantidade'` for maior que 10, caso contrário, `'Baixo'`. Em seguida, os dados são filtrados para incluir apenas as linhas onde a `'Quantidade'` é maior que 50, resultando no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`dados filtrados`. Finalmente, as primeiras 10 linhas 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`dados` são exibidas utilizando a </a:t>
            </a:r>
            <a:r>
              <a:rPr lang="pt-BR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função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display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EF3C8D-4939-45D0-90D7-8F9BFA28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7426"/>
            <a:ext cx="9601200" cy="5401500"/>
          </a:xfrm>
          <a:prstGeom prst="rect">
            <a:avLst/>
          </a:prstGeom>
        </p:spPr>
      </p:pic>
      <p:pic>
        <p:nvPicPr>
          <p:cNvPr id="12" name="logo_css">
            <a:extLst>
              <a:ext uri="{FF2B5EF4-FFF2-40B4-BE49-F238E27FC236}">
                <a16:creationId xmlns:a16="http://schemas.microsoft.com/office/drawing/2014/main" id="{9F2296FA-7C89-4154-8267-46AE137A1E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Visualização de Dados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52F3972-2959-44DA-9597-150A979844EA}"/>
              </a:ext>
            </a:extLst>
          </p:cNvPr>
          <p:cNvSpPr txBox="1">
            <a:spLocks/>
          </p:cNvSpPr>
          <p:nvPr/>
        </p:nvSpPr>
        <p:spPr>
          <a:xfrm>
            <a:off x="798512" y="10143234"/>
            <a:ext cx="8077200" cy="72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Visualize os dados para extrair </a:t>
            </a:r>
            <a:r>
              <a:rPr lang="pt-BR" sz="3200" b="1" i="0" dirty="0">
                <a:solidFill>
                  <a:schemeClr val="bg1"/>
                </a:solidFill>
                <a:effectLst/>
                <a:latin typeface="+mn-lt"/>
              </a:rPr>
              <a:t>insights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 valiosos.</a:t>
            </a:r>
          </a:p>
        </p:txBody>
      </p:sp>
    </p:spTree>
    <p:extLst>
      <p:ext uri="{BB962C8B-B14F-4D97-AF65-F5344CB8AC3E}">
        <p14:creationId xmlns:p14="http://schemas.microsoft.com/office/powerpoint/2010/main" val="386608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04775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Visualização de Dados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279400"/>
            <a:ext cx="269875" cy="138747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162174"/>
            <a:ext cx="8381364" cy="62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2990849"/>
            <a:ext cx="8280400" cy="3738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utilizado a biblioteca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matplotlib.pyplot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para criar dois tipos de gráficos. Primeiro, um gráfico de dispersão é gerado usando a função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plt.scatter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`, que recebe os parâmetros `dados['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Valor_Venda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']` e `dados['Quantidade']`, seguidos pela customização dos eixos com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plt.xlabel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e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plt.ylabel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`, e o título do gráfico com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plt.title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`. Em seguida,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plt.show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exibe o gráfico. O segundo gráfico é um gráfico de barras gerado a partir do método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value_counts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aplicado à coluna `Categoria` do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`dados`, que é então plotado com a função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plot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kind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='bar')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`. O título é definido com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plt.title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`, e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plt.show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é novamente utilizado para exibir o gráfico.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EF6CC6-B062-47C0-B0EA-174C3FF7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4108"/>
            <a:ext cx="9601200" cy="55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4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Modelagem e Predição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7EE80F9-C6DF-4AE0-B14E-44B8374D2E12}"/>
              </a:ext>
            </a:extLst>
          </p:cNvPr>
          <p:cNvSpPr txBox="1">
            <a:spLocks/>
          </p:cNvSpPr>
          <p:nvPr/>
        </p:nvSpPr>
        <p:spPr>
          <a:xfrm>
            <a:off x="558800" y="10038904"/>
            <a:ext cx="8483600" cy="118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Use bibliotecas como </a:t>
            </a:r>
            <a:r>
              <a:rPr lang="pt-BR" sz="3200" b="1" i="0" dirty="0" err="1">
                <a:solidFill>
                  <a:schemeClr val="bg1"/>
                </a:solidFill>
                <a:effectLst/>
                <a:latin typeface="+mn-lt"/>
              </a:rPr>
              <a:t>scikit-learn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 para criar modelos preditivos.</a:t>
            </a:r>
          </a:p>
        </p:txBody>
      </p:sp>
    </p:spTree>
    <p:extLst>
      <p:ext uri="{BB962C8B-B14F-4D97-AF65-F5344CB8AC3E}">
        <p14:creationId xmlns:p14="http://schemas.microsoft.com/office/powerpoint/2010/main" val="202386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24712"/>
            <a:ext cx="8381364" cy="766612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Modelagem e Predição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" y="279399"/>
            <a:ext cx="220233" cy="13665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1884241"/>
            <a:ext cx="8381364" cy="76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635635" y="2840019"/>
            <a:ext cx="8476091" cy="211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usada a biblioteca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scikit-learn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para realizar uma regressão linear. Primeiramente, a função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train_test_split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é utilizada para dividir os dados em conjuntos de treino e teste, com 20% dos dados reservados para teste. Em seguida, a classe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LinearRegression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é instanciada e o método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fit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é chamado para treinar o modelo com os dados de treino. Finalmente, o método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predict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faz previsões com o conjunto de teste e as previsões são impressas na tela..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35DDAC5-A904-4A21-93DB-85482B1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4" y="5190882"/>
            <a:ext cx="8035962" cy="70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1999192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Conclusão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2456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logo_css">
            <a:extLst>
              <a:ext uri="{FF2B5EF4-FFF2-40B4-BE49-F238E27FC236}">
                <a16:creationId xmlns:a16="http://schemas.microsoft.com/office/drawing/2014/main" id="{065DB7C3-83E3-4D71-9F4D-63DE01290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Conclusão</a:t>
            </a:r>
            <a:endParaRPr lang="pt-BR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099"/>
            <a:ext cx="8381364" cy="939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533400" y="3530600"/>
            <a:ext cx="8381364" cy="25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Dominar a análise de dados com Python envolve conhecer as bibliotecas certas, carregar e limpar os dados adequadamente, explorar e visualizar dados, e criar modelos preditivos. Com os exemplos práticos fornecidos, você está pronto para começar a aplicar esses segredos em seus próprios projetos de análise de dados.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ABAE0D-AC06-400E-B7A6-DA872048C469}"/>
              </a:ext>
            </a:extLst>
          </p:cNvPr>
          <p:cNvSpPr/>
          <p:nvPr/>
        </p:nvSpPr>
        <p:spPr>
          <a:xfrm>
            <a:off x="1447800" y="6680200"/>
            <a:ext cx="6934200" cy="5359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EBA22D8-E36E-4B15-BF1E-FB8FD8B1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6502156"/>
            <a:ext cx="9193529" cy="5303959"/>
          </a:xfrm>
          <a:prstGeom prst="rect">
            <a:avLst/>
          </a:prstGeom>
        </p:spPr>
      </p:pic>
      <p:sp>
        <p:nvSpPr>
          <p:cNvPr id="42" name="Espaço Reservado para Conteúdo 3">
            <a:extLst>
              <a:ext uri="{FF2B5EF4-FFF2-40B4-BE49-F238E27FC236}">
                <a16:creationId xmlns:a16="http://schemas.microsoft.com/office/drawing/2014/main" id="{F1B48E35-0A90-4E4A-B66C-C4371DC3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93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259418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19</a:t>
            </a:fld>
            <a:endParaRPr lang="pt-BR"/>
          </a:p>
        </p:txBody>
      </p:sp>
      <p:pic>
        <p:nvPicPr>
          <p:cNvPr id="7" name="logo_css">
            <a:extLst>
              <a:ext uri="{FF2B5EF4-FFF2-40B4-BE49-F238E27FC236}">
                <a16:creationId xmlns:a16="http://schemas.microsoft.com/office/drawing/2014/main" id="{127FAF34-C929-49FA-866A-A0005C4F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Segredos da Análise de Dados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100"/>
            <a:ext cx="8381364" cy="71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263900"/>
            <a:ext cx="8280400" cy="224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A análise de dados com Python é uma habilidade essencial no mundo da programação e da ciência de dados. Este ebook revela alguns dos segredos mais valiosos para dominar essa arte, sempre com exemplos práticos e reais.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EC44F8-A73C-41E9-961D-6B3244A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5080000"/>
            <a:ext cx="7785100" cy="77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1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646089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Este livro eletrônico foi criado usando inteligência artificial e formatado por um ser humano. As instruções detalhadas estão disponíveis no meu GitHub. 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Este material foi desenvolvido com propósitos educativos e não passou por uma revisão cuidadosa feita por humanos, podendo conter erros originados de uma inteligência artificial.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20</a:t>
            </a:fld>
            <a:endParaRPr lang="pt-BR"/>
          </a:p>
        </p:txBody>
      </p:sp>
      <p:pic>
        <p:nvPicPr>
          <p:cNvPr id="1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695C4A0-10A4-51FD-7FCE-43223D6F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2874115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4CCAA8B8-6479-A21B-B3AF-4D0014CE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2874115" y="10006110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870768" y="7097501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4"/>
              </a:rPr>
              <a:t>https://github.com/Adriano1976/python-data-analysis-secrets</a:t>
            </a:r>
            <a:endParaRPr lang="pt-BR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14" y="558772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DC1D8F-C38F-4A8B-BBCC-A7A291284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22" y="8067600"/>
            <a:ext cx="78105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C25B6-5E36-49F9-9162-DEAB2F7583E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11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FEA063-89E4-42A8-B152-ED9C95D12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9601200"/>
          </a:xfrm>
          <a:prstGeom prst="rect">
            <a:avLst/>
          </a:prstGeom>
        </p:spPr>
      </p:pic>
      <p:pic>
        <p:nvPicPr>
          <p:cNvPr id="7" name="logo_css">
            <a:extLst>
              <a:ext uri="{FF2B5EF4-FFF2-40B4-BE49-F238E27FC236}">
                <a16:creationId xmlns:a16="http://schemas.microsoft.com/office/drawing/2014/main" id="{01E73433-EAF0-49FD-8EBC-67C58AD5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Importe as Bibliotecas Certas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762096-156B-43AE-8BFE-E2C9ED099872}"/>
              </a:ext>
            </a:extLst>
          </p:cNvPr>
          <p:cNvSpPr txBox="1">
            <a:spLocks/>
          </p:cNvSpPr>
          <p:nvPr/>
        </p:nvSpPr>
        <p:spPr>
          <a:xfrm>
            <a:off x="558800" y="10080096"/>
            <a:ext cx="8483600" cy="1567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Para começar qualquer análise de dados em Python, é crucial importar as bibliotecas certas. As mais comuns são pandas, </a:t>
            </a:r>
            <a:r>
              <a:rPr lang="pt-BR" sz="3200" b="1" i="0" dirty="0" err="1">
                <a:solidFill>
                  <a:schemeClr val="bg1"/>
                </a:solidFill>
                <a:effectLst/>
                <a:latin typeface="+mn-lt"/>
              </a:rPr>
              <a:t>numpy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 e </a:t>
            </a:r>
            <a:r>
              <a:rPr lang="pt-BR" sz="3200" b="1" i="0" dirty="0" err="1">
                <a:solidFill>
                  <a:schemeClr val="bg1"/>
                </a:solidFill>
                <a:effectLst/>
                <a:latin typeface="+mn-lt"/>
              </a:rPr>
              <a:t>matplotlib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..</a:t>
            </a:r>
            <a:endParaRPr lang="pt-BR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97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Importe as Bibliotecas Certas</a:t>
            </a:r>
            <a:endParaRPr lang="pt-BR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099"/>
            <a:ext cx="8381364" cy="659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114675"/>
            <a:ext cx="8280400" cy="239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importado as bibliotecas 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Pandas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como </a:t>
            </a:r>
            <a:r>
              <a:rPr lang="pt-BR" sz="240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pd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,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NumPy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como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np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e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Matplotlib.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pyplot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como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plt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. Essas bibliotecas são amplamente utilizadas para manipulação de dados, operações numéricas e visualização gráfica em Python, respectivamente.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F70D20E-8AD2-45BF-AD74-B56D6B14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834"/>
            <a:ext cx="9601200" cy="4800600"/>
          </a:xfrm>
          <a:prstGeom prst="rect">
            <a:avLst/>
          </a:prstGeom>
        </p:spPr>
      </p:pic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D5B91DBC-0CF0-45F8-8446-FB255E01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pic>
        <p:nvPicPr>
          <p:cNvPr id="35" name="logo_css">
            <a:extLst>
              <a:ext uri="{FF2B5EF4-FFF2-40B4-BE49-F238E27FC236}">
                <a16:creationId xmlns:a16="http://schemas.microsoft.com/office/drawing/2014/main" id="{B46CE644-44D2-4CF0-8B9D-90EFA8F9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Carregue e Explore os Dados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B28FBE9-C226-444A-BC95-74EE6B3EDF7E}"/>
              </a:ext>
            </a:extLst>
          </p:cNvPr>
          <p:cNvSpPr txBox="1">
            <a:spLocks/>
          </p:cNvSpPr>
          <p:nvPr/>
        </p:nvSpPr>
        <p:spPr>
          <a:xfrm>
            <a:off x="725488" y="10148888"/>
            <a:ext cx="8077200" cy="1429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Carregar os dados corretamente é o primeiro passo para qualquer análise. Use pandas para ler arquivos CSV e explorar o </a:t>
            </a:r>
            <a:r>
              <a:rPr lang="pt-BR" sz="3200" b="0" i="0" dirty="0" err="1">
                <a:solidFill>
                  <a:schemeClr val="bg1"/>
                </a:solidFill>
                <a:effectLst/>
                <a:latin typeface="+mn-lt"/>
              </a:rPr>
              <a:t>dataset</a:t>
            </a:r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  <a:endParaRPr lang="pt-BR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096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Carregue e Explore os Dados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100"/>
            <a:ext cx="8381364" cy="751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333750"/>
            <a:ext cx="8280400" cy="21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utilizada a biblioteca `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pandas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(importada como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pd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`) para ler um arquivo CSV chamado `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'dataset.csv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'` através da função `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read_csv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`, armazenando os dados na variável `dados`. Em seguida, a função `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display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` exibe as primeiras 10 linhas do conjunto de dados usando o método `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head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(10)`, que é aplicado à variável `dados`.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ABC17C-79C5-4875-8C70-F2F71E4F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419"/>
            <a:ext cx="9601200" cy="4989094"/>
          </a:xfrm>
          <a:prstGeom prst="rect">
            <a:avLst/>
          </a:prstGeom>
        </p:spPr>
      </p:pic>
      <p:pic>
        <p:nvPicPr>
          <p:cNvPr id="8" name="logo_css">
            <a:extLst>
              <a:ext uri="{FF2B5EF4-FFF2-40B4-BE49-F238E27FC236}">
                <a16:creationId xmlns:a16="http://schemas.microsoft.com/office/drawing/2014/main" id="{6300A0C1-04D3-46F3-9F12-431169A0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4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7366000"/>
            <a:ext cx="9637712" cy="1922992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Limpeza de Dados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4D5496C-744E-4DF5-8B66-C1CEC597211E}"/>
              </a:ext>
            </a:extLst>
          </p:cNvPr>
          <p:cNvSpPr txBox="1">
            <a:spLocks/>
          </p:cNvSpPr>
          <p:nvPr/>
        </p:nvSpPr>
        <p:spPr>
          <a:xfrm>
            <a:off x="798512" y="10072688"/>
            <a:ext cx="8077200" cy="158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Dados sujos podem comprometer a análise. Remova valores nulos e trate dados inconsistentes.</a:t>
            </a:r>
          </a:p>
        </p:txBody>
      </p:sp>
    </p:spTree>
    <p:extLst>
      <p:ext uri="{BB962C8B-B14F-4D97-AF65-F5344CB8AC3E}">
        <p14:creationId xmlns:p14="http://schemas.microsoft.com/office/powerpoint/2010/main" val="377815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CA30-3146-490C-954B-FD637C2A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143000"/>
            <a:ext cx="8381364" cy="914400"/>
          </a:xfrm>
        </p:spPr>
        <p:txBody>
          <a:bodyPr>
            <a:normAutofit/>
          </a:bodyPr>
          <a:lstStyle/>
          <a:p>
            <a:r>
              <a:rPr lang="pt-BR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</a:rPr>
              <a:t>Limpeza de Dados</a:t>
            </a:r>
            <a:endParaRPr lang="pt-BR" sz="4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346342-03B3-4499-9576-63DC74BE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9399"/>
            <a:ext cx="203200" cy="154940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DC899D-53A0-4638-92C9-4406B74091DD}"/>
              </a:ext>
            </a:extLst>
          </p:cNvPr>
          <p:cNvSpPr txBox="1">
            <a:spLocks/>
          </p:cNvSpPr>
          <p:nvPr/>
        </p:nvSpPr>
        <p:spPr>
          <a:xfrm>
            <a:off x="939800" y="2324099"/>
            <a:ext cx="8381364" cy="619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Dominando os Dados com a Linguagem Python</a:t>
            </a:r>
            <a:endParaRPr lang="pt-BR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BF08344-AFF5-4DF0-80A3-B6A04130C3D4}"/>
              </a:ext>
            </a:extLst>
          </p:cNvPr>
          <p:cNvSpPr txBox="1">
            <a:spLocks/>
          </p:cNvSpPr>
          <p:nvPr/>
        </p:nvSpPr>
        <p:spPr>
          <a:xfrm>
            <a:off x="736600" y="3263900"/>
            <a:ext cx="8280400" cy="2324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No código a seguir, está sendo utilizado o </a:t>
            </a:r>
            <a:r>
              <a:rPr lang="pt-BR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método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dropna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 para remover linhas com valores nulos 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DataFrame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dados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. Em seguida, valores faltantes na coluna 'Quantidade' são substituídos pela média dessa coluna usando o método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fillna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 com o parâmetro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mean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(). Por fim, as primeiras dez linhas do </a:t>
            </a:r>
            <a:r>
              <a:rPr lang="pt-BR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dataset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são exibidas com o método </a:t>
            </a:r>
            <a:r>
              <a:rPr lang="pt-BR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head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(10) e a 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função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  <a:r>
              <a:rPr lang="pt-B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display</a:t>
            </a:r>
            <a:r>
              <a:rPr lang="pt-B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()</a:t>
            </a:r>
          </a:p>
          <a:p>
            <a:endParaRPr lang="pt-BR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FFEA46-C65F-49AC-B1B8-DC58F68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616072"/>
            <a:ext cx="8483600" cy="4241800"/>
          </a:xfrm>
          <a:prstGeom prst="rect">
            <a:avLst/>
          </a:prstGeom>
        </p:spPr>
      </p:pic>
      <p:pic>
        <p:nvPicPr>
          <p:cNvPr id="12" name="logo_css">
            <a:extLst>
              <a:ext uri="{FF2B5EF4-FFF2-40B4-BE49-F238E27FC236}">
                <a16:creationId xmlns:a16="http://schemas.microsoft.com/office/drawing/2014/main" id="{ADE9EDE6-4D68-4554-B071-1AB3C0DE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8772"/>
          <a:stretch/>
        </p:blipFill>
        <p:spPr>
          <a:xfrm>
            <a:off x="3535992" y="9979522"/>
            <a:ext cx="2529215" cy="20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80A4A7-0594-45B2-9C12-4266123C3366}"/>
              </a:ext>
            </a:extLst>
          </p:cNvPr>
          <p:cNvSpPr/>
          <p:nvPr/>
        </p:nvSpPr>
        <p:spPr>
          <a:xfrm>
            <a:off x="-36512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508EC-6BF7-4EC2-86CC-13288CA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6814608"/>
            <a:ext cx="9637712" cy="2474384"/>
          </a:xfrm>
        </p:spPr>
        <p:txBody>
          <a:bodyPr>
            <a:noAutofit/>
          </a:bodyPr>
          <a:lstStyle/>
          <a:p>
            <a:pPr algn="ctr"/>
            <a:r>
              <a:rPr lang="pt-BR" sz="8800" i="0" dirty="0">
                <a:solidFill>
                  <a:srgbClr val="ECECEC"/>
                </a:solidFill>
                <a:effectLst/>
                <a:latin typeface="Impact" panose="020B0806030902050204" pitchFamily="34" charset="0"/>
              </a:rPr>
              <a:t>Análise Exploratória de Dados (EDA)</a:t>
            </a:r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A6181E-F59D-4EEC-914D-41F01E87BED2}"/>
              </a:ext>
            </a:extLst>
          </p:cNvPr>
          <p:cNvSpPr txBox="1">
            <a:spLocks/>
          </p:cNvSpPr>
          <p:nvPr/>
        </p:nvSpPr>
        <p:spPr>
          <a:xfrm>
            <a:off x="36512" y="2445808"/>
            <a:ext cx="96012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0" dirty="0">
                <a:ln>
                  <a:solidFill>
                    <a:srgbClr val="00B0F0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0298E-6B93-4662-98FA-FB3187874F98}"/>
              </a:ext>
            </a:extLst>
          </p:cNvPr>
          <p:cNvSpPr/>
          <p:nvPr/>
        </p:nvSpPr>
        <p:spPr>
          <a:xfrm>
            <a:off x="558800" y="9550400"/>
            <a:ext cx="8483600" cy="1016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50"/>
              </a:gs>
              <a:gs pos="75000">
                <a:srgbClr val="3566BD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50E85C0-EC8A-4C8A-AAE8-336A43D24296}"/>
              </a:ext>
            </a:extLst>
          </p:cNvPr>
          <p:cNvSpPr txBox="1">
            <a:spLocks/>
          </p:cNvSpPr>
          <p:nvPr/>
        </p:nvSpPr>
        <p:spPr>
          <a:xfrm>
            <a:off x="965200" y="10130896"/>
            <a:ext cx="8077200" cy="146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0" i="0" dirty="0">
                <a:solidFill>
                  <a:schemeClr val="bg1"/>
                </a:solidFill>
                <a:effectLst/>
                <a:latin typeface="+mn-lt"/>
              </a:rPr>
              <a:t>Entenda melhor os dados com análise exploratória. Use descrições estatísticas e visualizações.</a:t>
            </a:r>
          </a:p>
        </p:txBody>
      </p:sp>
    </p:spTree>
    <p:extLst>
      <p:ext uri="{BB962C8B-B14F-4D97-AF65-F5344CB8AC3E}">
        <p14:creationId xmlns:p14="http://schemas.microsoft.com/office/powerpoint/2010/main" val="2462694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1104</Words>
  <Application>Microsoft Office PowerPoint</Application>
  <PresentationFormat>Papel A3 (297 x 420 mm)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Impact</vt:lpstr>
      <vt:lpstr>Showcard Gothic</vt:lpstr>
      <vt:lpstr>Tema do Office</vt:lpstr>
      <vt:lpstr>Apresentação do PowerPoint</vt:lpstr>
      <vt:lpstr>Segredos da Análise de Dados</vt:lpstr>
      <vt:lpstr>Importe as Bibliotecas Certas</vt:lpstr>
      <vt:lpstr>Importe as Bibliotecas Certas</vt:lpstr>
      <vt:lpstr>Carregue e Explore os Dados</vt:lpstr>
      <vt:lpstr>Carregue e Explore os Dados</vt:lpstr>
      <vt:lpstr>Limpeza de Dados</vt:lpstr>
      <vt:lpstr>Limpeza de Dados</vt:lpstr>
      <vt:lpstr>Análise Exploratória de Dados (EDA)</vt:lpstr>
      <vt:lpstr>Análise Exploratória de Dados (EDA)</vt:lpstr>
      <vt:lpstr>Manipulação de Dados</vt:lpstr>
      <vt:lpstr>Manipulação de Dados</vt:lpstr>
      <vt:lpstr>Visualização de Dados</vt:lpstr>
      <vt:lpstr>Visualização de Dados</vt:lpstr>
      <vt:lpstr>Modelagem e Predição</vt:lpstr>
      <vt:lpstr>Modelagem e Predição</vt:lpstr>
      <vt:lpstr>Conclusão</vt:lpstr>
      <vt:lpstr>Conclusão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 Santos</dc:creator>
  <cp:lastModifiedBy>Adriano Santos</cp:lastModifiedBy>
  <cp:revision>32</cp:revision>
  <dcterms:created xsi:type="dcterms:W3CDTF">2024-05-15T20:18:35Z</dcterms:created>
  <dcterms:modified xsi:type="dcterms:W3CDTF">2024-05-17T02:30:08Z</dcterms:modified>
</cp:coreProperties>
</file>